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</p:sldMasterIdLst>
  <p:notesMasterIdLst>
    <p:notesMasterId r:id="rId10"/>
  </p:notesMasterIdLst>
  <p:sldIdLst>
    <p:sldId id="12444" r:id="rId3"/>
    <p:sldId id="12744" r:id="rId4"/>
    <p:sldId id="12756" r:id="rId5"/>
    <p:sldId id="12740" r:id="rId6"/>
    <p:sldId id="12745" r:id="rId7"/>
    <p:sldId id="12777" r:id="rId8"/>
    <p:sldId id="12778" r:id="rId9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3" userDrawn="1">
          <p15:clr>
            <a:srgbClr val="A4A3A4"/>
          </p15:clr>
        </p15:guide>
        <p15:guide id="2" pos="390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8BBA1"/>
    <a:srgbClr val="27AD8A"/>
    <a:srgbClr val="FFFFFF"/>
    <a:srgbClr val="43C8B2"/>
    <a:srgbClr val="CCEFDC"/>
    <a:srgbClr val="B9B9B9"/>
    <a:srgbClr val="FF5248"/>
    <a:srgbClr val="FF7168"/>
    <a:srgbClr val="FF3E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380" autoAdjust="0"/>
  </p:normalViewPr>
  <p:slideViewPr>
    <p:cSldViewPr snapToGrid="0" showGuides="1">
      <p:cViewPr varScale="1">
        <p:scale>
          <a:sx n="114" d="100"/>
          <a:sy n="114" d="100"/>
        </p:scale>
        <p:origin x="474" y="102"/>
      </p:cViewPr>
      <p:guideLst>
        <p:guide orient="horz" pos="2083"/>
        <p:guide pos="39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F145FA-74FD-41E9-8926-D99B965337DB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0E2FC8-D8D7-4F38-AECF-F5711FBF14A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0E2FC8-D8D7-4F38-AECF-F5711FBF14A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0E2FC8-D8D7-4F38-AECF-F5711FBF14A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0E2FC8-D8D7-4F38-AECF-F5711FBF14A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0E2FC8-D8D7-4F38-AECF-F5711FBF14A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0E2FC8-D8D7-4F38-AECF-F5711FBF14A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0E2FC8-D8D7-4F38-AECF-F5711FBF14A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0E2FC8-D8D7-4F38-AECF-F5711FBF14A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8D229-3D0D-40A5-B0DC-F94DEA654D1D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7F752-B5E4-4A1B-93BD-FA0116F954B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8D229-3D0D-40A5-B0DC-F94DEA654D1D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7F752-B5E4-4A1B-93BD-FA0116F954B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8D229-3D0D-40A5-B0DC-F94DEA654D1D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7F752-B5E4-4A1B-93BD-FA0116F954B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 lIns="45719" tIns="45719" rIns="45719" bIns="45719"/>
          <a:lstStyle>
            <a:lvl1pPr algn="r">
              <a:defRPr sz="12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"/>
          <p:cNvSpPr>
            <a:spLocks noChangeArrowheads="1"/>
          </p:cNvSpPr>
          <p:nvPr/>
        </p:nvSpPr>
        <p:spPr bwMode="auto">
          <a:xfrm>
            <a:off x="0" y="2201863"/>
            <a:ext cx="12192000" cy="1568450"/>
          </a:xfrm>
          <a:prstGeom prst="rect">
            <a:avLst/>
          </a:prstGeom>
          <a:solidFill>
            <a:srgbClr val="18BB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8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6494390-4A1F-43A3-8B51-BBD8D1E92C6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2024/9/20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19" hidden="1"/>
          <p:cNvCxnSpPr/>
          <p:nvPr/>
        </p:nvCxnSpPr>
        <p:spPr>
          <a:xfrm>
            <a:off x="3181350" y="431800"/>
            <a:ext cx="0" cy="525463"/>
          </a:xfrm>
          <a:prstGeom prst="line">
            <a:avLst/>
          </a:prstGeom>
          <a:ln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-14287" y="-30162"/>
            <a:ext cx="12236450" cy="950913"/>
          </a:xfrm>
          <a:prstGeom prst="rect">
            <a:avLst/>
          </a:prstGeom>
          <a:solidFill>
            <a:srgbClr val="0AB79B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cxnSp>
        <p:nvCxnSpPr>
          <p:cNvPr id="3076" name="直接连接符 22"/>
          <p:cNvCxnSpPr/>
          <p:nvPr userDrawn="1"/>
        </p:nvCxnSpPr>
        <p:spPr>
          <a:xfrm>
            <a:off x="0" y="763588"/>
            <a:ext cx="12220575" cy="0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077" name="直接连接符 24"/>
          <p:cNvCxnSpPr/>
          <p:nvPr userDrawn="1"/>
        </p:nvCxnSpPr>
        <p:spPr>
          <a:xfrm>
            <a:off x="200025" y="-25400"/>
            <a:ext cx="0" cy="1004888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7" name="标题 1"/>
          <p:cNvSpPr>
            <a:spLocks noGrp="1"/>
          </p:cNvSpPr>
          <p:nvPr>
            <p:ph type="title"/>
          </p:nvPr>
        </p:nvSpPr>
        <p:spPr>
          <a:xfrm>
            <a:off x="277193" y="205065"/>
            <a:ext cx="6480720" cy="480418"/>
          </a:xfrm>
          <a:prstGeom prst="rect">
            <a:avLst/>
          </a:prstGeom>
        </p:spPr>
        <p:txBody>
          <a:bodyPr lIns="91298" tIns="45666" rIns="91298" bIns="45666"/>
          <a:lstStyle>
            <a:lvl1pPr algn="l">
              <a:defRPr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28" name="内容占位符 2"/>
          <p:cNvSpPr>
            <a:spLocks noGrp="1"/>
          </p:cNvSpPr>
          <p:nvPr>
            <p:ph idx="1"/>
          </p:nvPr>
        </p:nvSpPr>
        <p:spPr>
          <a:xfrm>
            <a:off x="537369" y="1132731"/>
            <a:ext cx="10972801" cy="4525963"/>
          </a:xfrm>
          <a:prstGeom prst="rect">
            <a:avLst/>
          </a:prstGeom>
        </p:spPr>
        <p:txBody>
          <a:bodyPr lIns="91298" tIns="45666" rIns="91298" bIns="45666"/>
          <a:lstStyle>
            <a:lvl1pPr marL="0" indent="0">
              <a:buNone/>
              <a:defRPr sz="2400"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11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8022500-E412-4F4F-853C-A85132AD3071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2024/9/20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4"/>
          <p:cNvSpPr>
            <a:spLocks noChangeShapeType="1"/>
          </p:cNvSpPr>
          <p:nvPr/>
        </p:nvSpPr>
        <p:spPr bwMode="auto">
          <a:xfrm flipV="1">
            <a:off x="366185" y="1050925"/>
            <a:ext cx="1145963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Group 5"/>
          <p:cNvGrpSpPr/>
          <p:nvPr/>
        </p:nvGrpSpPr>
        <p:grpSpPr bwMode="auto">
          <a:xfrm>
            <a:off x="366185" y="3663951"/>
            <a:ext cx="11459633" cy="2233613"/>
            <a:chOff x="160" y="2308"/>
            <a:chExt cx="5437" cy="1399"/>
          </a:xfrm>
        </p:grpSpPr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160" y="2308"/>
              <a:ext cx="858" cy="288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160" y="2862"/>
              <a:ext cx="858" cy="289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160" y="3419"/>
              <a:ext cx="269" cy="288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4739" y="2308"/>
              <a:ext cx="858" cy="288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4739" y="2862"/>
              <a:ext cx="858" cy="289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auto">
            <a:xfrm>
              <a:off x="5328" y="3419"/>
              <a:ext cx="269" cy="288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12"/>
            <p:cNvSpPr/>
            <p:nvPr/>
          </p:nvSpPr>
          <p:spPr bwMode="auto">
            <a:xfrm>
              <a:off x="1305" y="2308"/>
              <a:ext cx="2862" cy="288"/>
            </a:xfrm>
            <a:custGeom>
              <a:avLst/>
              <a:gdLst>
                <a:gd name="T0" fmla="*/ 0 w 2880"/>
                <a:gd name="T1" fmla="*/ 0 h 288"/>
                <a:gd name="T2" fmla="*/ 0 w 2880"/>
                <a:gd name="T3" fmla="*/ 288 h 288"/>
                <a:gd name="T4" fmla="*/ 2722 w 2880"/>
                <a:gd name="T5" fmla="*/ 288 h 288"/>
                <a:gd name="T6" fmla="*/ 2682 w 2880"/>
                <a:gd name="T7" fmla="*/ 256 h 288"/>
                <a:gd name="T8" fmla="*/ 2514 w 2880"/>
                <a:gd name="T9" fmla="*/ 134 h 288"/>
                <a:gd name="T10" fmla="*/ 2296 w 2880"/>
                <a:gd name="T11" fmla="*/ 46 h 288"/>
                <a:gd name="T12" fmla="*/ 2108 w 2880"/>
                <a:gd name="T13" fmla="*/ 10 h 288"/>
                <a:gd name="T14" fmla="*/ 1995 w 2880"/>
                <a:gd name="T15" fmla="*/ 0 h 288"/>
                <a:gd name="T16" fmla="*/ 0 w 2880"/>
                <a:gd name="T17" fmla="*/ 0 h 28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80" h="288">
                  <a:moveTo>
                    <a:pt x="0" y="0"/>
                  </a:moveTo>
                  <a:lnTo>
                    <a:pt x="0" y="288"/>
                  </a:lnTo>
                  <a:lnTo>
                    <a:pt x="2880" y="288"/>
                  </a:lnTo>
                  <a:lnTo>
                    <a:pt x="2838" y="256"/>
                  </a:lnTo>
                  <a:cubicBezTo>
                    <a:pt x="2838" y="256"/>
                    <a:pt x="2728" y="169"/>
                    <a:pt x="2660" y="134"/>
                  </a:cubicBezTo>
                  <a:cubicBezTo>
                    <a:pt x="2592" y="99"/>
                    <a:pt x="2502" y="67"/>
                    <a:pt x="2430" y="46"/>
                  </a:cubicBezTo>
                  <a:cubicBezTo>
                    <a:pt x="2358" y="25"/>
                    <a:pt x="2283" y="18"/>
                    <a:pt x="2230" y="10"/>
                  </a:cubicBezTo>
                  <a:lnTo>
                    <a:pt x="21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9019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13"/>
            <p:cNvSpPr/>
            <p:nvPr/>
          </p:nvSpPr>
          <p:spPr bwMode="auto">
            <a:xfrm>
              <a:off x="1305" y="2862"/>
              <a:ext cx="3174" cy="291"/>
            </a:xfrm>
            <a:custGeom>
              <a:avLst/>
              <a:gdLst>
                <a:gd name="T0" fmla="*/ 0 w 3194"/>
                <a:gd name="T1" fmla="*/ 0 h 290"/>
                <a:gd name="T2" fmla="*/ 0 w 3194"/>
                <a:gd name="T3" fmla="*/ 297 h 290"/>
                <a:gd name="T4" fmla="*/ 3019 w 3194"/>
                <a:gd name="T5" fmla="*/ 299 h 290"/>
                <a:gd name="T6" fmla="*/ 3013 w 3194"/>
                <a:gd name="T7" fmla="*/ 265 h 290"/>
                <a:gd name="T8" fmla="*/ 2986 w 3194"/>
                <a:gd name="T9" fmla="*/ 155 h 290"/>
                <a:gd name="T10" fmla="*/ 2946 w 3194"/>
                <a:gd name="T11" fmla="*/ 34 h 290"/>
                <a:gd name="T12" fmla="*/ 2932 w 3194"/>
                <a:gd name="T13" fmla="*/ 2 h 290"/>
                <a:gd name="T14" fmla="*/ 0 w 3194"/>
                <a:gd name="T15" fmla="*/ 0 h 2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194" h="290">
                  <a:moveTo>
                    <a:pt x="0" y="0"/>
                  </a:moveTo>
                  <a:lnTo>
                    <a:pt x="0" y="288"/>
                  </a:lnTo>
                  <a:lnTo>
                    <a:pt x="3194" y="290"/>
                  </a:lnTo>
                  <a:lnTo>
                    <a:pt x="3188" y="256"/>
                  </a:lnTo>
                  <a:cubicBezTo>
                    <a:pt x="3182" y="232"/>
                    <a:pt x="3172" y="183"/>
                    <a:pt x="3160" y="146"/>
                  </a:cubicBezTo>
                  <a:cubicBezTo>
                    <a:pt x="3146" y="103"/>
                    <a:pt x="3128" y="58"/>
                    <a:pt x="3118" y="34"/>
                  </a:cubicBezTo>
                  <a:lnTo>
                    <a:pt x="310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9019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3595" y="3417"/>
              <a:ext cx="939" cy="290"/>
            </a:xfrm>
            <a:custGeom>
              <a:avLst/>
              <a:gdLst>
                <a:gd name="T0" fmla="*/ 0 w 3194"/>
                <a:gd name="T1" fmla="*/ 290 h 290"/>
                <a:gd name="T2" fmla="*/ 0 w 3194"/>
                <a:gd name="T3" fmla="*/ 2 h 290"/>
                <a:gd name="T4" fmla="*/ 0 w 3194"/>
                <a:gd name="T5" fmla="*/ 0 h 290"/>
                <a:gd name="T6" fmla="*/ 0 w 3194"/>
                <a:gd name="T7" fmla="*/ 156 h 290"/>
                <a:gd name="T8" fmla="*/ 0 w 3194"/>
                <a:gd name="T9" fmla="*/ 254 h 290"/>
                <a:gd name="T10" fmla="*/ 0 w 3194"/>
                <a:gd name="T11" fmla="*/ 290 h 290"/>
                <a:gd name="T12" fmla="*/ 0 w 3194"/>
                <a:gd name="T13" fmla="*/ 290 h 2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94" h="290">
                  <a:moveTo>
                    <a:pt x="0" y="290"/>
                  </a:moveTo>
                  <a:lnTo>
                    <a:pt x="0" y="2"/>
                  </a:lnTo>
                  <a:lnTo>
                    <a:pt x="3194" y="0"/>
                  </a:lnTo>
                  <a:lnTo>
                    <a:pt x="3176" y="156"/>
                  </a:lnTo>
                  <a:cubicBezTo>
                    <a:pt x="3169" y="198"/>
                    <a:pt x="3162" y="232"/>
                    <a:pt x="3150" y="254"/>
                  </a:cubicBezTo>
                  <a:lnTo>
                    <a:pt x="3140" y="290"/>
                  </a:lnTo>
                  <a:lnTo>
                    <a:pt x="0" y="290"/>
                  </a:lnTo>
                  <a:close/>
                </a:path>
              </a:pathLst>
            </a:custGeom>
            <a:solidFill>
              <a:schemeClr val="bg1">
                <a:alpha val="49019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1877" y="3419"/>
              <a:ext cx="858" cy="288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5" name="Picture 17" descr="5300_IBMpos_black_PPT_bkg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40533" y="688975"/>
            <a:ext cx="781051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6"/>
          <p:cNvSpPr>
            <a:spLocks noChangeArrowheads="1"/>
          </p:cNvSpPr>
          <p:nvPr userDrawn="1"/>
        </p:nvSpPr>
        <p:spPr bwMode="black">
          <a:xfrm>
            <a:off x="9855200" y="6553201"/>
            <a:ext cx="2093384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2075" tIns="46038" rIns="92075" bIns="46038"/>
          <a:lstStyle/>
          <a:p>
            <a:pPr algn="r">
              <a:defRPr/>
            </a:pPr>
            <a:r>
              <a: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© 2014 IBM Corporation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7"/>
          <p:cNvSpPr txBox="1">
            <a:spLocks noChangeArrowheads="1"/>
          </p:cNvSpPr>
          <p:nvPr userDrawn="1"/>
        </p:nvSpPr>
        <p:spPr bwMode="auto">
          <a:xfrm>
            <a:off x="812800" y="6537325"/>
            <a:ext cx="7924800" cy="184150"/>
          </a:xfrm>
          <a:prstGeom prst="rect">
            <a:avLst/>
          </a:prstGeom>
          <a:noFill/>
          <a:ln>
            <a:noFill/>
          </a:ln>
          <a:effectLst/>
        </p:spPr>
        <p:txBody>
          <a:bodyPr lIns="92075" tIns="46038" rIns="92075" bIns="46038"/>
          <a:lstStyle>
            <a:lvl1pPr>
              <a:defRPr sz="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商业机密，严格保密</a:t>
            </a: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96334" y="3505200"/>
            <a:ext cx="11580284" cy="290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" name="Group 112"/>
          <p:cNvGrpSpPr/>
          <p:nvPr userDrawn="1"/>
        </p:nvGrpSpPr>
        <p:grpSpPr bwMode="auto">
          <a:xfrm>
            <a:off x="323851" y="3124200"/>
            <a:ext cx="11521016" cy="3200400"/>
            <a:chOff x="160" y="2308"/>
            <a:chExt cx="5437" cy="1399"/>
          </a:xfrm>
        </p:grpSpPr>
        <p:sp>
          <p:nvSpPr>
            <p:cNvPr id="20" name="Rectangle 113"/>
            <p:cNvSpPr>
              <a:spLocks noChangeArrowheads="1"/>
            </p:cNvSpPr>
            <p:nvPr/>
          </p:nvSpPr>
          <p:spPr bwMode="auto">
            <a:xfrm>
              <a:off x="160" y="2308"/>
              <a:ext cx="858" cy="288"/>
            </a:xfrm>
            <a:prstGeom prst="rect">
              <a:avLst/>
            </a:prstGeom>
            <a:solidFill>
              <a:schemeClr val="bg1">
                <a:alpha val="49001"/>
              </a:scheme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 algn="ctr">
                <a:buFont typeface="Wingdings" panose="05000000000000000000" pitchFamily="2" charset="2"/>
                <a:buNone/>
                <a:defRPr/>
              </a:pPr>
              <a:endParaRPr lang="zh-CN" altLang="en-US" sz="1800" dirty="0">
                <a:latin typeface="微软雅黑" panose="020B0503020204020204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Rectangle 114"/>
            <p:cNvSpPr>
              <a:spLocks noChangeArrowheads="1"/>
            </p:cNvSpPr>
            <p:nvPr/>
          </p:nvSpPr>
          <p:spPr bwMode="auto">
            <a:xfrm>
              <a:off x="160" y="2862"/>
              <a:ext cx="858" cy="289"/>
            </a:xfrm>
            <a:prstGeom prst="rect">
              <a:avLst/>
            </a:prstGeom>
            <a:solidFill>
              <a:schemeClr val="bg1">
                <a:alpha val="49001"/>
              </a:scheme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 algn="ctr">
                <a:buFont typeface="Wingdings" panose="05000000000000000000" pitchFamily="2" charset="2"/>
                <a:buNone/>
                <a:defRPr/>
              </a:pPr>
              <a:endParaRPr lang="zh-CN" altLang="en-US" sz="1800" dirty="0">
                <a:latin typeface="微软雅黑" panose="020B0503020204020204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22" name="Rectangle 115"/>
            <p:cNvSpPr>
              <a:spLocks noChangeArrowheads="1"/>
            </p:cNvSpPr>
            <p:nvPr/>
          </p:nvSpPr>
          <p:spPr bwMode="auto">
            <a:xfrm>
              <a:off x="160" y="3419"/>
              <a:ext cx="269" cy="288"/>
            </a:xfrm>
            <a:prstGeom prst="rect">
              <a:avLst/>
            </a:prstGeom>
            <a:solidFill>
              <a:schemeClr val="bg1">
                <a:alpha val="49001"/>
              </a:scheme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 algn="ctr">
                <a:buFont typeface="Wingdings" panose="05000000000000000000" pitchFamily="2" charset="2"/>
                <a:buNone/>
                <a:defRPr/>
              </a:pPr>
              <a:endParaRPr lang="zh-CN" altLang="en-US" sz="1800" dirty="0">
                <a:latin typeface="微软雅黑" panose="020B0503020204020204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23" name="Rectangle 116"/>
            <p:cNvSpPr>
              <a:spLocks noChangeArrowheads="1"/>
            </p:cNvSpPr>
            <p:nvPr/>
          </p:nvSpPr>
          <p:spPr bwMode="auto">
            <a:xfrm>
              <a:off x="4739" y="2308"/>
              <a:ext cx="858" cy="288"/>
            </a:xfrm>
            <a:prstGeom prst="rect">
              <a:avLst/>
            </a:prstGeom>
            <a:solidFill>
              <a:schemeClr val="bg1">
                <a:alpha val="49001"/>
              </a:scheme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 algn="ctr">
                <a:buFont typeface="Wingdings" panose="05000000000000000000" pitchFamily="2" charset="2"/>
                <a:buNone/>
                <a:defRPr/>
              </a:pPr>
              <a:endParaRPr lang="zh-CN" altLang="en-US" sz="1800" dirty="0">
                <a:latin typeface="微软雅黑" panose="020B0503020204020204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Rectangle 117"/>
            <p:cNvSpPr>
              <a:spLocks noChangeArrowheads="1"/>
            </p:cNvSpPr>
            <p:nvPr/>
          </p:nvSpPr>
          <p:spPr bwMode="auto">
            <a:xfrm>
              <a:off x="4739" y="2862"/>
              <a:ext cx="858" cy="289"/>
            </a:xfrm>
            <a:prstGeom prst="rect">
              <a:avLst/>
            </a:prstGeom>
            <a:solidFill>
              <a:schemeClr val="bg1">
                <a:alpha val="49001"/>
              </a:scheme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 algn="ctr">
                <a:buFont typeface="Wingdings" panose="05000000000000000000" pitchFamily="2" charset="2"/>
                <a:buNone/>
                <a:defRPr/>
              </a:pPr>
              <a:endParaRPr lang="zh-CN" altLang="en-US" sz="1800" dirty="0">
                <a:latin typeface="微软雅黑" panose="020B0503020204020204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25" name="Rectangle 118"/>
            <p:cNvSpPr>
              <a:spLocks noChangeArrowheads="1"/>
            </p:cNvSpPr>
            <p:nvPr/>
          </p:nvSpPr>
          <p:spPr bwMode="auto">
            <a:xfrm>
              <a:off x="5328" y="3419"/>
              <a:ext cx="269" cy="288"/>
            </a:xfrm>
            <a:prstGeom prst="rect">
              <a:avLst/>
            </a:prstGeom>
            <a:solidFill>
              <a:schemeClr val="bg1">
                <a:alpha val="49001"/>
              </a:scheme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 algn="ctr">
                <a:buFont typeface="Wingdings" panose="05000000000000000000" pitchFamily="2" charset="2"/>
                <a:buNone/>
                <a:defRPr/>
              </a:pPr>
              <a:endParaRPr lang="zh-CN" altLang="en-US" sz="1800" dirty="0">
                <a:latin typeface="微软雅黑" panose="020B0503020204020204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26" name="Freeform 119"/>
            <p:cNvSpPr/>
            <p:nvPr/>
          </p:nvSpPr>
          <p:spPr bwMode="auto">
            <a:xfrm>
              <a:off x="1305" y="2308"/>
              <a:ext cx="286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88"/>
                </a:cxn>
                <a:cxn ang="0">
                  <a:pos x="2880" y="288"/>
                </a:cxn>
                <a:cxn ang="0">
                  <a:pos x="2838" y="256"/>
                </a:cxn>
                <a:cxn ang="0">
                  <a:pos x="2660" y="134"/>
                </a:cxn>
                <a:cxn ang="0">
                  <a:pos x="2430" y="46"/>
                </a:cxn>
                <a:cxn ang="0">
                  <a:pos x="2230" y="10"/>
                </a:cxn>
                <a:cxn ang="0">
                  <a:pos x="2112" y="0"/>
                </a:cxn>
                <a:cxn ang="0">
                  <a:pos x="0" y="0"/>
                </a:cxn>
              </a:cxnLst>
              <a:rect l="0" t="0" r="r" b="b"/>
              <a:pathLst>
                <a:path w="2880" h="288">
                  <a:moveTo>
                    <a:pt x="0" y="0"/>
                  </a:moveTo>
                  <a:lnTo>
                    <a:pt x="0" y="288"/>
                  </a:lnTo>
                  <a:lnTo>
                    <a:pt x="2880" y="288"/>
                  </a:lnTo>
                  <a:lnTo>
                    <a:pt x="2838" y="256"/>
                  </a:lnTo>
                  <a:cubicBezTo>
                    <a:pt x="2838" y="256"/>
                    <a:pt x="2728" y="169"/>
                    <a:pt x="2660" y="134"/>
                  </a:cubicBezTo>
                  <a:cubicBezTo>
                    <a:pt x="2592" y="99"/>
                    <a:pt x="2502" y="67"/>
                    <a:pt x="2430" y="46"/>
                  </a:cubicBezTo>
                  <a:cubicBezTo>
                    <a:pt x="2358" y="25"/>
                    <a:pt x="2283" y="18"/>
                    <a:pt x="2230" y="10"/>
                  </a:cubicBezTo>
                  <a:lnTo>
                    <a:pt x="21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9001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pPr algn="ctr">
                <a:buFont typeface="Wingdings" panose="05000000000000000000" pitchFamily="2" charset="2"/>
                <a:buNone/>
                <a:defRPr/>
              </a:pPr>
              <a:endParaRPr lang="zh-CN" altLang="en-US" sz="1800" dirty="0">
                <a:latin typeface="微软雅黑" panose="020B0503020204020204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27" name="Freeform 120"/>
            <p:cNvSpPr/>
            <p:nvPr/>
          </p:nvSpPr>
          <p:spPr bwMode="auto">
            <a:xfrm>
              <a:off x="1305" y="2862"/>
              <a:ext cx="3174" cy="29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88"/>
                </a:cxn>
                <a:cxn ang="0">
                  <a:pos x="3194" y="290"/>
                </a:cxn>
                <a:cxn ang="0">
                  <a:pos x="3188" y="256"/>
                </a:cxn>
                <a:cxn ang="0">
                  <a:pos x="3160" y="146"/>
                </a:cxn>
                <a:cxn ang="0">
                  <a:pos x="3118" y="34"/>
                </a:cxn>
                <a:cxn ang="0">
                  <a:pos x="3102" y="2"/>
                </a:cxn>
                <a:cxn ang="0">
                  <a:pos x="0" y="0"/>
                </a:cxn>
              </a:cxnLst>
              <a:rect l="0" t="0" r="r" b="b"/>
              <a:pathLst>
                <a:path w="3194" h="290">
                  <a:moveTo>
                    <a:pt x="0" y="0"/>
                  </a:moveTo>
                  <a:lnTo>
                    <a:pt x="0" y="288"/>
                  </a:lnTo>
                  <a:lnTo>
                    <a:pt x="3194" y="290"/>
                  </a:lnTo>
                  <a:lnTo>
                    <a:pt x="3188" y="256"/>
                  </a:lnTo>
                  <a:cubicBezTo>
                    <a:pt x="3182" y="232"/>
                    <a:pt x="3172" y="183"/>
                    <a:pt x="3160" y="146"/>
                  </a:cubicBezTo>
                  <a:cubicBezTo>
                    <a:pt x="3146" y="103"/>
                    <a:pt x="3128" y="58"/>
                    <a:pt x="3118" y="34"/>
                  </a:cubicBezTo>
                  <a:lnTo>
                    <a:pt x="310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9001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pPr algn="ctr">
                <a:buFont typeface="Wingdings" panose="05000000000000000000" pitchFamily="2" charset="2"/>
                <a:buNone/>
                <a:defRPr/>
              </a:pPr>
              <a:endParaRPr lang="zh-CN" altLang="en-US" sz="1800" dirty="0">
                <a:latin typeface="微软雅黑" panose="020B0503020204020204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28" name="Freeform 121"/>
            <p:cNvSpPr/>
            <p:nvPr/>
          </p:nvSpPr>
          <p:spPr bwMode="auto">
            <a:xfrm>
              <a:off x="3595" y="3417"/>
              <a:ext cx="939" cy="290"/>
            </a:xfrm>
            <a:custGeom>
              <a:avLst/>
              <a:gdLst/>
              <a:ahLst/>
              <a:cxnLst>
                <a:cxn ang="0">
                  <a:pos x="0" y="290"/>
                </a:cxn>
                <a:cxn ang="0">
                  <a:pos x="0" y="2"/>
                </a:cxn>
                <a:cxn ang="0">
                  <a:pos x="3194" y="0"/>
                </a:cxn>
                <a:cxn ang="0">
                  <a:pos x="3176" y="156"/>
                </a:cxn>
                <a:cxn ang="0">
                  <a:pos x="3150" y="254"/>
                </a:cxn>
                <a:cxn ang="0">
                  <a:pos x="3140" y="290"/>
                </a:cxn>
                <a:cxn ang="0">
                  <a:pos x="0" y="290"/>
                </a:cxn>
              </a:cxnLst>
              <a:rect l="0" t="0" r="r" b="b"/>
              <a:pathLst>
                <a:path w="3194" h="290">
                  <a:moveTo>
                    <a:pt x="0" y="290"/>
                  </a:moveTo>
                  <a:lnTo>
                    <a:pt x="0" y="2"/>
                  </a:lnTo>
                  <a:lnTo>
                    <a:pt x="3194" y="0"/>
                  </a:lnTo>
                  <a:lnTo>
                    <a:pt x="3176" y="156"/>
                  </a:lnTo>
                  <a:cubicBezTo>
                    <a:pt x="3169" y="198"/>
                    <a:pt x="3162" y="232"/>
                    <a:pt x="3150" y="254"/>
                  </a:cubicBezTo>
                  <a:lnTo>
                    <a:pt x="3140" y="290"/>
                  </a:lnTo>
                  <a:lnTo>
                    <a:pt x="0" y="290"/>
                  </a:lnTo>
                  <a:close/>
                </a:path>
              </a:pathLst>
            </a:custGeom>
            <a:solidFill>
              <a:schemeClr val="bg1">
                <a:alpha val="49001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pPr algn="ctr">
                <a:buFont typeface="Wingdings" panose="05000000000000000000" pitchFamily="2" charset="2"/>
                <a:buNone/>
                <a:defRPr/>
              </a:pPr>
              <a:endParaRPr lang="zh-CN" altLang="en-US" sz="1800" dirty="0">
                <a:latin typeface="微软雅黑" panose="020B0503020204020204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29" name="Rectangle 122"/>
            <p:cNvSpPr>
              <a:spLocks noChangeArrowheads="1"/>
            </p:cNvSpPr>
            <p:nvPr/>
          </p:nvSpPr>
          <p:spPr bwMode="auto">
            <a:xfrm>
              <a:off x="1877" y="3419"/>
              <a:ext cx="858" cy="288"/>
            </a:xfrm>
            <a:prstGeom prst="rect">
              <a:avLst/>
            </a:prstGeom>
            <a:solidFill>
              <a:schemeClr val="bg1">
                <a:alpha val="49001"/>
              </a:scheme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 algn="ctr">
                <a:buFont typeface="Wingdings" panose="05000000000000000000" pitchFamily="2" charset="2"/>
                <a:buNone/>
                <a:defRPr/>
              </a:pPr>
              <a:endParaRPr lang="zh-CN" altLang="en-US" sz="1800" dirty="0">
                <a:latin typeface="微软雅黑" panose="020B0503020204020204" pitchFamily="34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30" name="Picture 3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406400" y="574675"/>
            <a:ext cx="21336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75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6267" y="1417638"/>
            <a:ext cx="11639551" cy="2011362"/>
          </a:xfrm>
        </p:spPr>
        <p:txBody>
          <a:bodyPr/>
          <a:lstStyle>
            <a:lvl1pPr>
              <a:defRPr sz="35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06400" y="134938"/>
            <a:ext cx="21336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19541F33-4C43-4153-A000-9EAC5B054CF6}" type="slidenum">
              <a:rPr lang="zh-CN" altLang="en-US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06400" y="134938"/>
            <a:ext cx="21336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48A92181-9D15-4919-9348-40BF2BB59105}" type="slidenum">
              <a:rPr lang="zh-CN" altLang="en-US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06400" y="134938"/>
            <a:ext cx="21336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3417" y="1863725"/>
            <a:ext cx="5689600" cy="4491038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36217" y="1863725"/>
            <a:ext cx="5689600" cy="4491038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193C1DD5-C509-48C4-8401-1DC8A46A9EB8}" type="slidenum">
              <a:rPr lang="zh-CN" altLang="en-US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06400" y="134938"/>
            <a:ext cx="21336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641A8779-5CB2-4ECC-81CC-35DC409A60FE}" type="slidenum">
              <a:rPr lang="zh-CN" altLang="en-US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8D229-3D0D-40A5-B0DC-F94DEA654D1D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7F752-B5E4-4A1B-93BD-FA0116F954B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06400" y="134938"/>
            <a:ext cx="21336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4CF03045-A9F4-4FEB-83C3-01D6B9267C23}" type="slidenum">
              <a:rPr lang="zh-CN" altLang="en-US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06400" y="134938"/>
            <a:ext cx="21336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B343CE83-A44E-4540-8F49-30EFE982774B}" type="slidenum">
              <a:rPr lang="zh-CN" altLang="en-US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06400" y="134938"/>
            <a:ext cx="21336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/>
          <a:lstStyle>
            <a:lvl1pPr algn="l"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70CE67FC-AB6C-4BB5-990E-5B40FDF4CCFD}" type="slidenum">
              <a:rPr lang="zh-CN" altLang="en-US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06400" y="134938"/>
            <a:ext cx="21336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E13BAF24-0F7B-42FD-A44F-4F0D9B4B889D}" type="slidenum">
              <a:rPr lang="zh-CN" altLang="en-US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06400" y="134938"/>
            <a:ext cx="21336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B0AB6B93-464F-4DA0-9F8B-7C9A16149813}" type="slidenum">
              <a:rPr lang="zh-CN" altLang="en-US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417" y="430213"/>
            <a:ext cx="10972800" cy="8382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609600" y="1500188"/>
            <a:ext cx="10972800" cy="4138612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43418" y="6537325"/>
            <a:ext cx="488949" cy="18415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B0AB6B93-464F-4DA0-9F8B-7C9A16149813}" type="slidenum">
              <a:rPr lang="zh-CN" altLang="en-US" smtClean="0"/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4424" y="528422"/>
            <a:ext cx="11492217" cy="991195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2000" b="1" dirty="0">
                <a:solidFill>
                  <a:srgbClr val="33669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64423" y="1776414"/>
            <a:ext cx="11491200" cy="4604915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43418" y="6537325"/>
            <a:ext cx="488949" cy="18415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B0AB6B93-464F-4DA0-9F8B-7C9A16149813}" type="slidenum">
              <a:rPr lang="zh-CN" altLang="en-US" smtClean="0"/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8D229-3D0D-40A5-B0DC-F94DEA654D1D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7F752-B5E4-4A1B-93BD-FA0116F954B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8D229-3D0D-40A5-B0DC-F94DEA654D1D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7F752-B5E4-4A1B-93BD-FA0116F954B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8D229-3D0D-40A5-B0DC-F94DEA654D1D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7F752-B5E4-4A1B-93BD-FA0116F954B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8D229-3D0D-40A5-B0DC-F94DEA654D1D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7F752-B5E4-4A1B-93BD-FA0116F954B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8D229-3D0D-40A5-B0DC-F94DEA654D1D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7F752-B5E4-4A1B-93BD-FA0116F954B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8D229-3D0D-40A5-B0DC-F94DEA654D1D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7F752-B5E4-4A1B-93BD-FA0116F954B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8D229-3D0D-40A5-B0DC-F94DEA654D1D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7F752-B5E4-4A1B-93BD-FA0116F954B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16.xml"/><Relationship Id="rId16" Type="http://schemas.openxmlformats.org/officeDocument/2006/relationships/tags" Target="../tags/tag3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98D229-3D0D-40A5-B0DC-F94DEA654D1D}" type="datetimeFigureOut">
              <a:rPr lang="zh-CN" altLang="en-US" smtClean="0"/>
              <a:t>2024/9/20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7F752-B5E4-4A1B-93BD-FA0116F954B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3417" y="593726"/>
            <a:ext cx="11582400" cy="815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3417" y="1863725"/>
            <a:ext cx="11582400" cy="4491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</p:txBody>
      </p:sp>
      <p:sp>
        <p:nvSpPr>
          <p:cNvPr id="2" name="Line 4"/>
          <p:cNvSpPr>
            <a:spLocks noChangeShapeType="1"/>
          </p:cNvSpPr>
          <p:nvPr/>
        </p:nvSpPr>
        <p:spPr bwMode="auto">
          <a:xfrm flipV="1">
            <a:off x="366185" y="1393825"/>
            <a:ext cx="1145963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9" name="Rectangle 6"/>
          <p:cNvSpPr>
            <a:spLocks noChangeArrowheads="1"/>
          </p:cNvSpPr>
          <p:nvPr/>
        </p:nvSpPr>
        <p:spPr bwMode="black">
          <a:xfrm>
            <a:off x="9855200" y="6553201"/>
            <a:ext cx="2093384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2075" tIns="46038" rIns="92075" bIns="46038"/>
          <a:lstStyle/>
          <a:p>
            <a:pPr algn="r">
              <a:defRPr/>
            </a:pPr>
            <a:r>
              <a: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© 2014 IBM Corporation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6550" name="Rectangle 6"/>
          <p:cNvSpPr>
            <a:spLocks noGrp="1" noChangeArrowheads="1"/>
          </p:cNvSpPr>
          <p:nvPr>
            <p:ph type="sldNum" sz="quarter" idx="4"/>
          </p:nvPr>
        </p:nvSpPr>
        <p:spPr bwMode="black">
          <a:xfrm>
            <a:off x="243418" y="6537325"/>
            <a:ext cx="488949" cy="1841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/>
          <a:lstStyle>
            <a:lvl1pPr>
              <a:defRPr sz="800" smtClean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C1DE3639-416C-45D5-93AE-301ADBD01869}" type="slidenum">
              <a:rPr lang="zh-CN" altLang="en-US" smtClean="0"/>
              <a:t>‹#›</a:t>
            </a:fld>
            <a:endParaRPr lang="en-US" altLang="zh-CN" dirty="0"/>
          </a:p>
        </p:txBody>
      </p:sp>
      <p:pic>
        <p:nvPicPr>
          <p:cNvPr id="87047" name="Picture 9" descr="5300_IBMpos_black_PPT_bkgd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11044767" y="228600"/>
            <a:ext cx="781051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cnUnitofMeasure_ID_8" hidden="1"/>
          <p:cNvSpPr txBox="1"/>
          <p:nvPr userDrawn="1">
            <p:custDataLst>
              <p:tags r:id="rId15"/>
            </p:custDataLst>
          </p:nvPr>
        </p:nvSpPr>
        <p:spPr bwMode="gray">
          <a:xfrm>
            <a:off x="243416" y="1697037"/>
            <a:ext cx="9313333" cy="298670"/>
          </a:xfrm>
          <a:prstGeom prst="rect">
            <a:avLst/>
          </a:prstGeom>
          <a:noFill/>
          <a:ln w="6350">
            <a:solidFill>
              <a:srgbClr val="6575EF"/>
            </a:solidFill>
            <a:miter lim="800000"/>
          </a:ln>
          <a:effectLst/>
        </p:spPr>
        <p:txBody>
          <a:bodyPr vert="horz" wrap="square" lIns="82421" tIns="41211" rIns="82421" bIns="41211" rtlCol="0">
            <a:spAutoFit/>
          </a:bodyPr>
          <a:lstStyle/>
          <a:p>
            <a:pPr algn="l" defTabSz="824230" rtl="0" eaLnBrk="1" fontAlgn="base" hangingPunct="1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en-US" altLang="zh-CN" sz="1400" b="0" i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Unit of Measure</a:t>
            </a:r>
            <a:endParaRPr lang="zh-CN" altLang="en-US" sz="1400" b="0" i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AcnSubjectTitle_ID_9" hidden="1"/>
          <p:cNvSpPr txBox="1"/>
          <p:nvPr userDrawn="1">
            <p:custDataLst>
              <p:tags r:id="rId16"/>
            </p:custDataLst>
          </p:nvPr>
        </p:nvSpPr>
        <p:spPr bwMode="gray">
          <a:xfrm>
            <a:off x="243416" y="1420812"/>
            <a:ext cx="9313333" cy="329448"/>
          </a:xfrm>
          <a:prstGeom prst="rect">
            <a:avLst/>
          </a:prstGeom>
          <a:noFill/>
          <a:ln w="6350">
            <a:solidFill>
              <a:srgbClr val="6575EF"/>
            </a:solidFill>
            <a:miter lim="800000"/>
          </a:ln>
          <a:effectLst/>
        </p:spPr>
        <p:txBody>
          <a:bodyPr vert="horz" wrap="square" lIns="82421" tIns="41211" rIns="82421" bIns="41211" rtlCol="0">
            <a:spAutoFit/>
          </a:bodyPr>
          <a:lstStyle/>
          <a:p>
            <a:pPr algn="l" defTabSz="824230" rtl="0" eaLnBrk="1" fontAlgn="base" hangingPunct="1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en-US" altLang="zh-CN" sz="1600" b="1" i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Subject Title</a:t>
            </a:r>
            <a:endParaRPr lang="zh-CN" altLang="en-US" sz="1600" b="1" i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406400" y="134938"/>
            <a:ext cx="21336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hlink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hlink"/>
          </a:solidFill>
          <a:latin typeface="微软雅黑" panose="020B0503020204020204" pitchFamily="34" charset="-122"/>
          <a:ea typeface="微软雅黑" panose="020B0503020204020204" pitchFamily="34" charset="-122"/>
          <a:cs typeface="Arial" panose="020B060402020202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hlink"/>
          </a:solidFill>
          <a:latin typeface="微软雅黑" panose="020B0503020204020204" pitchFamily="34" charset="-122"/>
          <a:ea typeface="微软雅黑" panose="020B0503020204020204" pitchFamily="34" charset="-122"/>
          <a:cs typeface="Arial" panose="020B060402020202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hlink"/>
          </a:solidFill>
          <a:latin typeface="微软雅黑" panose="020B0503020204020204" pitchFamily="34" charset="-122"/>
          <a:ea typeface="微软雅黑" panose="020B0503020204020204" pitchFamily="34" charset="-122"/>
          <a:cs typeface="Arial" panose="020B060402020202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hlink"/>
          </a:solidFill>
          <a:latin typeface="微软雅黑" panose="020B0503020204020204" pitchFamily="34" charset="-122"/>
          <a:ea typeface="微软雅黑" panose="020B0503020204020204" pitchFamily="34" charset="-122"/>
          <a:cs typeface="Arial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200">
          <a:solidFill>
            <a:schemeClr val="hlink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200">
          <a:solidFill>
            <a:schemeClr val="hlink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200">
          <a:solidFill>
            <a:schemeClr val="hlink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200">
          <a:solidFill>
            <a:schemeClr val="hlink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173355" indent="-17335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§"/>
        <a:defRPr sz="1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09905" indent="-16383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–"/>
        <a:defRPr sz="1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855980" indent="-17335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203325" indent="-173355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–"/>
        <a:defRPr sz="1600">
          <a:solidFill>
            <a:schemeClr val="bg1"/>
          </a:solidFill>
          <a:latin typeface="+mn-lt"/>
          <a:ea typeface="MS PGothic" panose="020B0600070205080204" pitchFamily="34" charset="-128"/>
          <a:cs typeface="+mn-cs"/>
        </a:defRPr>
      </a:lvl4pPr>
      <a:lvl5pPr marL="1539875" indent="-16383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»"/>
        <a:defRPr sz="1600">
          <a:solidFill>
            <a:schemeClr val="bg1"/>
          </a:solidFill>
          <a:latin typeface="+mn-lt"/>
          <a:ea typeface="MS PGothic" panose="020B0600070205080204" pitchFamily="34" charset="-128"/>
          <a:cs typeface="+mn-cs"/>
        </a:defRPr>
      </a:lvl5pPr>
      <a:lvl6pPr marL="1997075" indent="-163830" algn="l" rtl="0" fontAlgn="base">
        <a:spcBef>
          <a:spcPct val="20000"/>
        </a:spcBef>
        <a:spcAft>
          <a:spcPct val="0"/>
        </a:spcAft>
        <a:buClr>
          <a:schemeClr val="bg1"/>
        </a:buClr>
        <a:buChar char="»"/>
        <a:defRPr sz="1600">
          <a:solidFill>
            <a:schemeClr val="bg1"/>
          </a:solidFill>
          <a:latin typeface="+mn-lt"/>
          <a:cs typeface="+mn-cs"/>
        </a:defRPr>
      </a:lvl6pPr>
      <a:lvl7pPr marL="2454275" indent="-163830" algn="l" rtl="0" fontAlgn="base">
        <a:spcBef>
          <a:spcPct val="20000"/>
        </a:spcBef>
        <a:spcAft>
          <a:spcPct val="0"/>
        </a:spcAft>
        <a:buClr>
          <a:schemeClr val="bg1"/>
        </a:buClr>
        <a:buChar char="»"/>
        <a:defRPr sz="1600">
          <a:solidFill>
            <a:schemeClr val="bg1"/>
          </a:solidFill>
          <a:latin typeface="+mn-lt"/>
          <a:cs typeface="+mn-cs"/>
        </a:defRPr>
      </a:lvl7pPr>
      <a:lvl8pPr marL="2911475" indent="-163830" algn="l" rtl="0" fontAlgn="base">
        <a:spcBef>
          <a:spcPct val="20000"/>
        </a:spcBef>
        <a:spcAft>
          <a:spcPct val="0"/>
        </a:spcAft>
        <a:buClr>
          <a:schemeClr val="bg1"/>
        </a:buClr>
        <a:buChar char="»"/>
        <a:defRPr sz="1600">
          <a:solidFill>
            <a:schemeClr val="bg1"/>
          </a:solidFill>
          <a:latin typeface="+mn-lt"/>
          <a:cs typeface="+mn-cs"/>
        </a:defRPr>
      </a:lvl8pPr>
      <a:lvl9pPr marL="3368675" indent="-163830" algn="l" rtl="0" fontAlgn="base">
        <a:spcBef>
          <a:spcPct val="20000"/>
        </a:spcBef>
        <a:spcAft>
          <a:spcPct val="0"/>
        </a:spcAft>
        <a:buClr>
          <a:schemeClr val="bg1"/>
        </a:buClr>
        <a:buChar char="»"/>
        <a:defRPr sz="1600">
          <a:solidFill>
            <a:schemeClr val="bg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0.jpe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日期占位符 2"/>
          <p:cNvSpPr txBox="1">
            <a:spLocks noGrp="1"/>
          </p:cNvSpPr>
          <p:nvPr>
            <p:ph type="dt" sz="half" idx="2"/>
          </p:nvPr>
        </p:nvSpPr>
        <p:spPr/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200" dirty="0">
                <a:solidFill>
                  <a:srgbClr val="898989"/>
                </a:solidFill>
                <a:sym typeface="Calibri" panose="020F0502020204030204" pitchFamily="34" charset="0"/>
              </a:rPr>
              <a:t>2024/9/20</a:t>
            </a:fld>
            <a:endParaRPr lang="zh-CN" altLang="en-US" sz="1200" dirty="0">
              <a:solidFill>
                <a:srgbClr val="898989"/>
              </a:solidFill>
              <a:sym typeface="Calibri" panose="020F050202020403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srgbClr val="AAE2CA">
                <a:shade val="45000"/>
                <a:satMod val="135000"/>
              </a:srgbClr>
              <a:prstClr val="white"/>
            </a:duotone>
          </a:blip>
          <a:srcRect/>
          <a:stretch>
            <a:fillRect/>
          </a:stretch>
        </p:blipFill>
        <p:spPr bwMode="auto">
          <a:xfrm>
            <a:off x="-86995" y="3748405"/>
            <a:ext cx="12192000" cy="2973070"/>
          </a:xfrm>
          <a:prstGeom prst="rect">
            <a:avLst/>
          </a:prstGeom>
          <a:noFill/>
        </p:spPr>
      </p:pic>
      <p:pic>
        <p:nvPicPr>
          <p:cNvPr id="2" name="图片 1" descr="省中医logo（1）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7800" y="118745"/>
            <a:ext cx="2669540" cy="6038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59142" y="2330666"/>
            <a:ext cx="10673715" cy="10983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芳村医院门诊二层整脊康复室和门诊四层传统疗法零星改造工程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改造需求</a:t>
            </a: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22605" y="95250"/>
            <a:ext cx="9566910" cy="618490"/>
          </a:xfrm>
        </p:spPr>
        <p:txBody>
          <a:bodyPr>
            <a:normAutofit/>
          </a:bodyPr>
          <a:lstStyle/>
          <a:p>
            <a:r>
              <a:rPr lang="zh-CN" altLang="en-US" sz="2800" b="1" dirty="0"/>
              <a:t>一、门诊二层药房预留区域现状</a:t>
            </a:r>
          </a:p>
        </p:txBody>
      </p:sp>
      <p:sp>
        <p:nvSpPr>
          <p:cNvPr id="6" name="文本框 1"/>
          <p:cNvSpPr txBox="1"/>
          <p:nvPr/>
        </p:nvSpPr>
        <p:spPr>
          <a:xfrm>
            <a:off x="421005" y="1083623"/>
            <a:ext cx="11349990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门诊楼二层药房预留区域现状约</a:t>
            </a: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114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平方米，拟改造为整脊治疗与康复室</a:t>
            </a:r>
            <a:r>
              <a:rPr kumimoji="1"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，同时药房区域局部范围同步装修（储药室和发药台面不改造）。</a:t>
            </a:r>
            <a:endParaRPr kumimoji="1"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89675" y="5997575"/>
            <a:ext cx="5407025" cy="578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kumimoji="1" lang="zh-CN" altLang="en-US" sz="1600" b="1" dirty="0">
                <a:solidFill>
                  <a:srgbClr val="FF52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药房预留区域实景 长条形空间末端为发药台，约</a:t>
            </a:r>
            <a:r>
              <a:rPr kumimoji="1" lang="en-US" altLang="zh-CN" sz="1600" b="1" dirty="0">
                <a:solidFill>
                  <a:srgbClr val="FF52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kumimoji="1" lang="zh-CN" altLang="en-US" sz="1600" b="1" dirty="0">
                <a:solidFill>
                  <a:srgbClr val="FF52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平方米。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60260" y="5997574"/>
            <a:ext cx="4671695" cy="578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kumimoji="1" lang="zh-CN" altLang="en-US" sz="1600" b="1" dirty="0">
                <a:solidFill>
                  <a:srgbClr val="FF52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药房预留区域实景  长条形大空间，约</a:t>
            </a:r>
            <a:r>
              <a:rPr kumimoji="1" lang="en-US" altLang="zh-CN" sz="1600" b="1" dirty="0">
                <a:solidFill>
                  <a:srgbClr val="FF52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114</a:t>
            </a:r>
            <a:r>
              <a:rPr kumimoji="1" lang="zh-CN" altLang="en-US" sz="1600" b="1" dirty="0">
                <a:solidFill>
                  <a:srgbClr val="FF52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平米。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527" y="2142754"/>
            <a:ext cx="5137966" cy="38549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90" y="2142753"/>
            <a:ext cx="5141771" cy="3854821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975" y="1391118"/>
            <a:ext cx="10707149" cy="450919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89890" y="220247"/>
            <a:ext cx="11802110" cy="361950"/>
          </a:xfrm>
        </p:spPr>
        <p:txBody>
          <a:bodyPr>
            <a:noAutofit/>
          </a:bodyPr>
          <a:lstStyle/>
          <a:p>
            <a:r>
              <a:rPr lang="zh-CN" altLang="en-US" sz="2800" b="1" dirty="0"/>
              <a:t>一、门诊二层药房预留区域改造方案</a:t>
            </a:r>
          </a:p>
        </p:txBody>
      </p:sp>
      <p:sp>
        <p:nvSpPr>
          <p:cNvPr id="6" name="文本框 1"/>
          <p:cNvSpPr txBox="1"/>
          <p:nvPr/>
        </p:nvSpPr>
        <p:spPr>
          <a:xfrm>
            <a:off x="298491" y="804310"/>
            <a:ext cx="11595018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门诊楼二层药房预留区域现状约</a:t>
            </a: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114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平方米，拟改造为整脊治疗与康复室，同时药房区域局部范围同步装修（储药室和发药台面不改造）。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571360" y="5751151"/>
            <a:ext cx="6619240" cy="735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noAutofit/>
          </a:bodyPr>
          <a:lstStyle/>
          <a:p>
            <a:pPr>
              <a:lnSpc>
                <a:spcPts val="3800"/>
              </a:lnSpc>
            </a:pPr>
            <a:r>
              <a:rPr kumimoji="1" lang="en-US" altLang="zh-CN" sz="2000" b="1" u="sng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kumimoji="1" lang="zh-CN" altLang="en-US" sz="2000" b="1" u="sng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整脊治疗室与康复室</a:t>
            </a:r>
            <a:r>
              <a:rPr kumimoji="1" lang="en-US" altLang="zh-CN" sz="2000" b="1" u="sng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kumimoji="1" lang="zh-CN" altLang="en-US" sz="2000" b="1" u="sng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整合后平面图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（约</a:t>
            </a: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114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平方米）</a:t>
            </a:r>
            <a:endParaRPr kumimoji="1" lang="zh-CN" altLang="en-US" sz="2000" b="1" u="sng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ts val="3800"/>
              </a:lnSpc>
            </a:pPr>
            <a:endParaRPr kumimoji="1" lang="zh-CN" altLang="en-US" sz="1600" b="1" u="sng" dirty="0">
              <a:solidFill>
                <a:srgbClr val="FF524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85706" y="2227579"/>
            <a:ext cx="2470983" cy="2638035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200094" y="2157095"/>
            <a:ext cx="7264397" cy="2708520"/>
          </a:xfrm>
          <a:prstGeom prst="rect">
            <a:avLst/>
          </a:prstGeom>
          <a:solidFill>
            <a:srgbClr val="00B05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8464491" y="5759473"/>
            <a:ext cx="2675208" cy="578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kumimoji="1" lang="zh-CN" altLang="en-US" sz="2000" b="1" u="sng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发药区域</a:t>
            </a:r>
            <a:r>
              <a:rPr kumimoji="1"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（约</a:t>
            </a:r>
            <a:r>
              <a:rPr kumimoji="1"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kumimoji="1"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平米</a:t>
            </a:r>
            <a:r>
              <a:rPr kumimoji="1"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22605" y="151765"/>
            <a:ext cx="9250680" cy="561975"/>
          </a:xfrm>
        </p:spPr>
        <p:txBody>
          <a:bodyPr>
            <a:normAutofit/>
          </a:bodyPr>
          <a:lstStyle/>
          <a:p>
            <a:r>
              <a:rPr lang="zh-CN" altLang="en-US" sz="2800" b="1" dirty="0"/>
              <a:t>二、门诊四层康复科康复室</a:t>
            </a:r>
            <a:r>
              <a:rPr lang="zh-CN" altLang="en-US" sz="2800" b="1" dirty="0">
                <a:sym typeface="+mn-ea"/>
              </a:rPr>
              <a:t>现状</a:t>
            </a:r>
            <a:endParaRPr lang="zh-CN" altLang="en-US" sz="2800" b="1" dirty="0"/>
          </a:p>
        </p:txBody>
      </p:sp>
      <p:sp>
        <p:nvSpPr>
          <p:cNvPr id="6" name="文本框 1"/>
          <p:cNvSpPr txBox="1"/>
          <p:nvPr/>
        </p:nvSpPr>
        <p:spPr>
          <a:xfrm>
            <a:off x="663575" y="982980"/>
            <a:ext cx="11208385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康复科康复室现状位于门诊楼四层，建筑面积约</a:t>
            </a:r>
            <a:r>
              <a:rPr kumimoji="1"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65</a:t>
            </a:r>
            <a:r>
              <a:rPr kumimoji="1"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平方米，拟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利用原址改造为</a:t>
            </a: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间门诊诊室、</a:t>
            </a: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间壮医工作室（兼传统诊室）、</a:t>
            </a: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间更衣室。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914525" y="4575175"/>
            <a:ext cx="5290185" cy="10655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kumimoji="1"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康复科康复室</a:t>
            </a:r>
            <a:r>
              <a:rPr kumimoji="1" lang="en-US" altLang="zh-CN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kumimoji="1"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现状位置（</a:t>
            </a:r>
            <a:r>
              <a:rPr kumimoji="1" 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门诊楼</a:t>
            </a:r>
            <a:r>
              <a:rPr kumimoji="1"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四层</a:t>
            </a:r>
            <a:r>
              <a:rPr kumimoji="1"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>
              <a:lnSpc>
                <a:spcPts val="3800"/>
              </a:lnSpc>
            </a:pPr>
            <a:endParaRPr kumimoji="1"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29865" y="5131435"/>
            <a:ext cx="2694305" cy="5092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noAutofit/>
          </a:bodyPr>
          <a:lstStyle/>
          <a:p>
            <a:pPr>
              <a:lnSpc>
                <a:spcPts val="3800"/>
              </a:lnSpc>
            </a:pPr>
            <a:r>
              <a:rPr kumimoji="1" lang="zh-CN" altLang="en-US" dirty="0">
                <a:solidFill>
                  <a:srgbClr val="FF52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（建筑面积 约</a:t>
            </a:r>
            <a:r>
              <a:rPr kumimoji="1" lang="en-US" altLang="zh-CN" dirty="0">
                <a:solidFill>
                  <a:srgbClr val="FF52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</a:t>
            </a:r>
            <a:r>
              <a:rPr kumimoji="1" lang="zh-CN" altLang="en-US" dirty="0">
                <a:solidFill>
                  <a:srgbClr val="FF52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平方米）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874297" y="4575175"/>
            <a:ext cx="1315085" cy="578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kumimoji="1"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现场照片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t="21972" b="11172"/>
          <a:stretch>
            <a:fillRect/>
          </a:stretch>
        </p:blipFill>
        <p:spPr>
          <a:xfrm>
            <a:off x="386714" y="1899284"/>
            <a:ext cx="8152409" cy="2471379"/>
          </a:xfrm>
          <a:prstGeom prst="rect">
            <a:avLst/>
          </a:prstGeom>
          <a:solidFill>
            <a:srgbClr val="CCEFDC">
              <a:alpha val="20000"/>
            </a:srgbClr>
          </a:solidFill>
          <a:ln>
            <a:noFill/>
          </a:ln>
        </p:spPr>
      </p:pic>
      <p:sp>
        <p:nvSpPr>
          <p:cNvPr id="12" name="任意多边形 11"/>
          <p:cNvSpPr/>
          <p:nvPr/>
        </p:nvSpPr>
        <p:spPr>
          <a:xfrm>
            <a:off x="1034508" y="2446358"/>
            <a:ext cx="1312545" cy="876300"/>
          </a:xfrm>
          <a:custGeom>
            <a:avLst/>
            <a:gdLst>
              <a:gd name="connisteX0" fmla="*/ 1024255 w 1312545"/>
              <a:gd name="connsiteY0" fmla="*/ 0 h 868680"/>
              <a:gd name="connisteX1" fmla="*/ 1028700 w 1312545"/>
              <a:gd name="connsiteY1" fmla="*/ 304800 h 868680"/>
              <a:gd name="connisteX2" fmla="*/ 5080 w 1312545"/>
              <a:gd name="connsiteY2" fmla="*/ 309245 h 868680"/>
              <a:gd name="connisteX3" fmla="*/ 0 w 1312545"/>
              <a:gd name="connsiteY3" fmla="*/ 866775 h 868680"/>
              <a:gd name="connisteX4" fmla="*/ 1312545 w 1312545"/>
              <a:gd name="connsiteY4" fmla="*/ 868680 h 868680"/>
              <a:gd name="connisteX5" fmla="*/ 1310005 w 1312545"/>
              <a:gd name="connsiteY5" fmla="*/ 1905 h 868680"/>
              <a:gd name="connisteX6" fmla="*/ 1024255 w 1312545"/>
              <a:gd name="connsiteY6" fmla="*/ 0 h 86868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1312545" h="868680">
                <a:moveTo>
                  <a:pt x="1024255" y="0"/>
                </a:moveTo>
                <a:lnTo>
                  <a:pt x="1028700" y="304800"/>
                </a:lnTo>
                <a:lnTo>
                  <a:pt x="5080" y="309245"/>
                </a:lnTo>
                <a:lnTo>
                  <a:pt x="0" y="866775"/>
                </a:lnTo>
                <a:lnTo>
                  <a:pt x="1312545" y="868680"/>
                </a:lnTo>
                <a:lnTo>
                  <a:pt x="1310005" y="1905"/>
                </a:lnTo>
                <a:lnTo>
                  <a:pt x="1024255" y="0"/>
                </a:lnTo>
                <a:close/>
              </a:path>
            </a:pathLst>
          </a:custGeom>
          <a:solidFill>
            <a:srgbClr val="FFC000">
              <a:alpha val="30000"/>
            </a:srgb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4403" y="2100883"/>
            <a:ext cx="3027557" cy="22697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966" y="1536659"/>
            <a:ext cx="4791710" cy="3568186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22605" y="95250"/>
            <a:ext cx="10212070" cy="618490"/>
          </a:xfrm>
        </p:spPr>
        <p:txBody>
          <a:bodyPr>
            <a:normAutofit/>
          </a:bodyPr>
          <a:lstStyle/>
          <a:p>
            <a:r>
              <a:rPr lang="zh-CN" altLang="en-US" sz="2800" b="1" dirty="0"/>
              <a:t>二、门诊四层康复科康复室</a:t>
            </a:r>
            <a:r>
              <a:rPr lang="zh-CN" altLang="en-US" sz="2800" b="1" dirty="0">
                <a:sym typeface="+mn-ea"/>
              </a:rPr>
              <a:t>改造方案</a:t>
            </a:r>
            <a:endParaRPr lang="zh-CN" altLang="en-US" sz="3200" b="1" dirty="0"/>
          </a:p>
        </p:txBody>
      </p:sp>
      <p:sp>
        <p:nvSpPr>
          <p:cNvPr id="6" name="文本框 1"/>
          <p:cNvSpPr txBox="1"/>
          <p:nvPr/>
        </p:nvSpPr>
        <p:spPr>
          <a:xfrm>
            <a:off x="352339" y="990600"/>
            <a:ext cx="11677474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康复室搬迁至门诊二层后，利用原址改造为</a:t>
            </a: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间门诊诊室、</a:t>
            </a: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间壮医工作室（兼传统诊室）、</a:t>
            </a: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间更衣室。</a:t>
            </a:r>
            <a:endParaRPr kumimoji="1"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8360" y="5551805"/>
            <a:ext cx="4791710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noAutofit/>
          </a:bodyPr>
          <a:lstStyle/>
          <a:p>
            <a:pPr>
              <a:lnSpc>
                <a:spcPts val="3800"/>
              </a:lnSpc>
            </a:pPr>
            <a:r>
              <a:rPr kumimoji="1" lang="zh-CN" altLang="en-US" sz="2000" b="1" u="sng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门诊四层</a:t>
            </a:r>
            <a:r>
              <a:rPr kumimoji="1" lang="en-US" altLang="zh-CN" sz="2000" b="1" u="sng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 b="1" u="sng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三间诊室平面图</a:t>
            </a:r>
            <a:r>
              <a:rPr kumimoji="1"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约</a:t>
            </a:r>
            <a:r>
              <a:rPr kumimoji="1" lang="en-US" altLang="zh-CN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</a:t>
            </a:r>
            <a:r>
              <a:rPr kumimoji="1"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平米）</a:t>
            </a:r>
          </a:p>
        </p:txBody>
      </p:sp>
      <p:sp>
        <p:nvSpPr>
          <p:cNvPr id="7" name="任意多边形 11"/>
          <p:cNvSpPr/>
          <p:nvPr/>
        </p:nvSpPr>
        <p:spPr>
          <a:xfrm>
            <a:off x="1272735" y="1887220"/>
            <a:ext cx="4291181" cy="2834640"/>
          </a:xfrm>
          <a:custGeom>
            <a:avLst/>
            <a:gdLst>
              <a:gd name="connisteX0" fmla="*/ 1024255 w 1312545"/>
              <a:gd name="connsiteY0" fmla="*/ 0 h 868680"/>
              <a:gd name="connisteX1" fmla="*/ 1028700 w 1312545"/>
              <a:gd name="connsiteY1" fmla="*/ 304800 h 868680"/>
              <a:gd name="connisteX2" fmla="*/ 5080 w 1312545"/>
              <a:gd name="connsiteY2" fmla="*/ 309245 h 868680"/>
              <a:gd name="connisteX3" fmla="*/ 0 w 1312545"/>
              <a:gd name="connsiteY3" fmla="*/ 866775 h 868680"/>
              <a:gd name="connisteX4" fmla="*/ 1312545 w 1312545"/>
              <a:gd name="connsiteY4" fmla="*/ 868680 h 868680"/>
              <a:gd name="connisteX5" fmla="*/ 1310005 w 1312545"/>
              <a:gd name="connsiteY5" fmla="*/ 1905 h 868680"/>
              <a:gd name="connisteX6" fmla="*/ 1024255 w 1312545"/>
              <a:gd name="connsiteY6" fmla="*/ 0 h 86868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1312545" h="868680">
                <a:moveTo>
                  <a:pt x="1024255" y="0"/>
                </a:moveTo>
                <a:lnTo>
                  <a:pt x="1028700" y="304800"/>
                </a:lnTo>
                <a:lnTo>
                  <a:pt x="5080" y="309245"/>
                </a:lnTo>
                <a:lnTo>
                  <a:pt x="0" y="866775"/>
                </a:lnTo>
                <a:lnTo>
                  <a:pt x="1312545" y="868680"/>
                </a:lnTo>
                <a:lnTo>
                  <a:pt x="1310005" y="1905"/>
                </a:lnTo>
                <a:lnTo>
                  <a:pt x="1024255" y="0"/>
                </a:lnTo>
                <a:close/>
              </a:path>
            </a:pathLst>
          </a:custGeom>
          <a:solidFill>
            <a:srgbClr val="FFC000">
              <a:alpha val="30000"/>
            </a:srgb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rcRect t="21972" b="11172"/>
          <a:stretch>
            <a:fillRect/>
          </a:stretch>
        </p:blipFill>
        <p:spPr>
          <a:xfrm>
            <a:off x="5701665" y="4766310"/>
            <a:ext cx="6148705" cy="1864360"/>
          </a:xfrm>
          <a:prstGeom prst="rect">
            <a:avLst/>
          </a:prstGeom>
          <a:solidFill>
            <a:srgbClr val="CCEFDC">
              <a:alpha val="20000"/>
            </a:srgbClr>
          </a:solidFill>
          <a:ln>
            <a:noFill/>
          </a:ln>
        </p:spPr>
      </p:pic>
      <p:sp>
        <p:nvSpPr>
          <p:cNvPr id="12" name="任意多边形 11"/>
          <p:cNvSpPr/>
          <p:nvPr/>
        </p:nvSpPr>
        <p:spPr>
          <a:xfrm>
            <a:off x="6182360" y="5184140"/>
            <a:ext cx="982345" cy="640715"/>
          </a:xfrm>
          <a:custGeom>
            <a:avLst/>
            <a:gdLst>
              <a:gd name="connisteX0" fmla="*/ 1024255 w 1312545"/>
              <a:gd name="connsiteY0" fmla="*/ 0 h 868680"/>
              <a:gd name="connisteX1" fmla="*/ 1028700 w 1312545"/>
              <a:gd name="connsiteY1" fmla="*/ 304800 h 868680"/>
              <a:gd name="connisteX2" fmla="*/ 5080 w 1312545"/>
              <a:gd name="connsiteY2" fmla="*/ 309245 h 868680"/>
              <a:gd name="connisteX3" fmla="*/ 0 w 1312545"/>
              <a:gd name="connsiteY3" fmla="*/ 866775 h 868680"/>
              <a:gd name="connisteX4" fmla="*/ 1312545 w 1312545"/>
              <a:gd name="connsiteY4" fmla="*/ 868680 h 868680"/>
              <a:gd name="connisteX5" fmla="*/ 1310005 w 1312545"/>
              <a:gd name="connsiteY5" fmla="*/ 1905 h 868680"/>
              <a:gd name="connisteX6" fmla="*/ 1024255 w 1312545"/>
              <a:gd name="connsiteY6" fmla="*/ 0 h 86868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1312545" h="868680">
                <a:moveTo>
                  <a:pt x="1024255" y="0"/>
                </a:moveTo>
                <a:lnTo>
                  <a:pt x="1028700" y="304800"/>
                </a:lnTo>
                <a:lnTo>
                  <a:pt x="5080" y="309245"/>
                </a:lnTo>
                <a:lnTo>
                  <a:pt x="0" y="866775"/>
                </a:lnTo>
                <a:lnTo>
                  <a:pt x="1312545" y="868680"/>
                </a:lnTo>
                <a:lnTo>
                  <a:pt x="1310005" y="1905"/>
                </a:lnTo>
                <a:lnTo>
                  <a:pt x="1024255" y="0"/>
                </a:lnTo>
                <a:close/>
              </a:path>
            </a:pathLst>
          </a:custGeom>
          <a:solidFill>
            <a:srgbClr val="FFC000">
              <a:alpha val="30000"/>
            </a:srgb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" name="左箭头 1"/>
          <p:cNvSpPr/>
          <p:nvPr/>
        </p:nvSpPr>
        <p:spPr>
          <a:xfrm rot="3120000">
            <a:off x="5683885" y="4791710"/>
            <a:ext cx="960755" cy="20701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636" y="1688104"/>
            <a:ext cx="3827217" cy="2869291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22605" y="151765"/>
            <a:ext cx="9250680" cy="561975"/>
          </a:xfrm>
        </p:spPr>
        <p:txBody>
          <a:bodyPr>
            <a:normAutofit/>
          </a:bodyPr>
          <a:lstStyle/>
          <a:p>
            <a:r>
              <a:rPr lang="zh-CN" altLang="en-US" sz="2800" b="1" dirty="0"/>
              <a:t>三、门诊四层东北侧传统疗法区域现状</a:t>
            </a:r>
          </a:p>
        </p:txBody>
      </p:sp>
      <p:sp>
        <p:nvSpPr>
          <p:cNvPr id="6" name="文本框 1"/>
          <p:cNvSpPr txBox="1"/>
          <p:nvPr/>
        </p:nvSpPr>
        <p:spPr>
          <a:xfrm>
            <a:off x="663575" y="982980"/>
            <a:ext cx="11208385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门诊四层东北侧传统疗法区域，</a:t>
            </a:r>
            <a:r>
              <a:rPr kumimoji="1"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建筑面积约</a:t>
            </a:r>
            <a:r>
              <a:rPr kumimoji="1"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56</a:t>
            </a:r>
            <a:r>
              <a:rPr kumimoji="1"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平方米。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原来是</a:t>
            </a: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间治疗室（</a:t>
            </a: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</a:t>
            </a: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大）、</a:t>
            </a: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间污洗间、</a:t>
            </a: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间仓库用于更衣，拟对该区域进行翻新改造。</a:t>
            </a:r>
            <a:endParaRPr kumimoji="1"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71241" y="5676853"/>
            <a:ext cx="5738160" cy="518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kumimoji="1"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门诊四层东北侧传统疗法区域</a:t>
            </a:r>
            <a:endParaRPr kumimoji="1"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48847" y="6087908"/>
            <a:ext cx="2694305" cy="5092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noAutofit/>
          </a:bodyPr>
          <a:lstStyle/>
          <a:p>
            <a:pPr>
              <a:lnSpc>
                <a:spcPts val="3800"/>
              </a:lnSpc>
            </a:pPr>
            <a:r>
              <a:rPr kumimoji="1" lang="zh-CN" altLang="en-US" dirty="0">
                <a:solidFill>
                  <a:srgbClr val="FF52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（建筑面积 约</a:t>
            </a:r>
            <a:r>
              <a:rPr kumimoji="1" lang="en-US" altLang="zh-CN" dirty="0">
                <a:solidFill>
                  <a:srgbClr val="FF52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56</a:t>
            </a:r>
            <a:r>
              <a:rPr kumimoji="1" lang="zh-CN" altLang="en-US" dirty="0">
                <a:solidFill>
                  <a:srgbClr val="FF52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平方米）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t="21972" b="11172"/>
          <a:stretch>
            <a:fillRect/>
          </a:stretch>
        </p:blipFill>
        <p:spPr>
          <a:xfrm>
            <a:off x="286372" y="2286246"/>
            <a:ext cx="11184693" cy="3390607"/>
          </a:xfrm>
          <a:prstGeom prst="rect">
            <a:avLst/>
          </a:prstGeom>
          <a:solidFill>
            <a:srgbClr val="CCEFDC">
              <a:alpha val="20000"/>
            </a:srgbClr>
          </a:solidFill>
          <a:ln>
            <a:noFill/>
          </a:ln>
        </p:spPr>
      </p:pic>
      <p:sp>
        <p:nvSpPr>
          <p:cNvPr id="14" name="矩形 13"/>
          <p:cNvSpPr/>
          <p:nvPr/>
        </p:nvSpPr>
        <p:spPr>
          <a:xfrm>
            <a:off x="8498047" y="2424416"/>
            <a:ext cx="2063691" cy="630693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22605" y="95250"/>
            <a:ext cx="10212070" cy="618490"/>
          </a:xfrm>
        </p:spPr>
        <p:txBody>
          <a:bodyPr>
            <a:normAutofit/>
          </a:bodyPr>
          <a:lstStyle/>
          <a:p>
            <a:r>
              <a:rPr lang="zh-CN" altLang="en-US" sz="2800" b="1" dirty="0"/>
              <a:t>三、门诊四层东北侧传统疗法区域改造方案</a:t>
            </a:r>
            <a:endParaRPr lang="zh-CN" altLang="en-US" sz="3200" b="1" dirty="0"/>
          </a:p>
        </p:txBody>
      </p:sp>
      <p:sp>
        <p:nvSpPr>
          <p:cNvPr id="6" name="文本框 1"/>
          <p:cNvSpPr txBox="1"/>
          <p:nvPr/>
        </p:nvSpPr>
        <p:spPr>
          <a:xfrm>
            <a:off x="472259" y="1088395"/>
            <a:ext cx="11327765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门诊四层东北侧传统疗法区域拟翻新改造为</a:t>
            </a: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间大治疗室、</a:t>
            </a: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个卫生间、</a:t>
            </a: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个污物间，改造范围内主走廊墙面、门等也需要翻新。</a:t>
            </a:r>
            <a:endParaRPr kumimoji="1"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2259" y="5514793"/>
            <a:ext cx="5156381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noAutofit/>
          </a:bodyPr>
          <a:lstStyle/>
          <a:p>
            <a:pPr>
              <a:lnSpc>
                <a:spcPts val="3800"/>
              </a:lnSpc>
            </a:pPr>
            <a:r>
              <a:rPr kumimoji="1" lang="zh-CN" altLang="en-US" sz="2000" b="1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门诊四层东北侧传统疗法平面图</a:t>
            </a:r>
            <a:r>
              <a:rPr kumimoji="1"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约</a:t>
            </a:r>
            <a:r>
              <a:rPr kumimoji="1"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56</a:t>
            </a:r>
            <a:r>
              <a:rPr kumimoji="1"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平米）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rcRect t="21972" b="11172"/>
          <a:stretch>
            <a:fillRect/>
          </a:stretch>
        </p:blipFill>
        <p:spPr>
          <a:xfrm>
            <a:off x="5701665" y="4766310"/>
            <a:ext cx="6148705" cy="1864360"/>
          </a:xfrm>
          <a:prstGeom prst="rect">
            <a:avLst/>
          </a:prstGeom>
          <a:solidFill>
            <a:srgbClr val="CCEFDC">
              <a:alpha val="20000"/>
            </a:srgbClr>
          </a:solidFill>
          <a:ln>
            <a:noFill/>
          </a:ln>
        </p:spPr>
      </p:pic>
      <p:sp>
        <p:nvSpPr>
          <p:cNvPr id="13" name="矩形 12"/>
          <p:cNvSpPr/>
          <p:nvPr/>
        </p:nvSpPr>
        <p:spPr>
          <a:xfrm>
            <a:off x="10219699" y="4832058"/>
            <a:ext cx="1172551" cy="330285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左箭头 1"/>
          <p:cNvSpPr/>
          <p:nvPr/>
        </p:nvSpPr>
        <p:spPr>
          <a:xfrm rot="412119">
            <a:off x="7892350" y="4731461"/>
            <a:ext cx="1961079" cy="162082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23363" y="2295039"/>
            <a:ext cx="6766334" cy="2428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矩形 9"/>
          <p:cNvSpPr/>
          <p:nvPr/>
        </p:nvSpPr>
        <p:spPr>
          <a:xfrm>
            <a:off x="1608886" y="2756693"/>
            <a:ext cx="5834743" cy="1846218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25341" y="1962675"/>
            <a:ext cx="1966388" cy="2769859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521deb0e-6cde-41f7-947a-7053d3108b74"/>
  <p:tag name="COMMONDATA" val="eyJoZGlkIjoiNTgxMzg0NGNiYTQ2ODZmMjE3MmMxNmExY2ExYzAyYzc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AcnUnitofMeasure"/>
  <p:tag name="DATE" val="2014/10/7 21:41: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AcnSubjectTitle"/>
  <p:tag name="DATE" val="2014/10/7 21:41:3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  <a:ln w="9525">
          <a:noFill/>
          <a:miter lim="800000"/>
        </a:ln>
      </a:spPr>
      <a:bodyPr wrap="square">
        <a:spAutoFit/>
      </a:bodyPr>
      <a:lstStyle>
        <a:defPPr>
          <a:lnSpc>
            <a:spcPts val="3800"/>
          </a:lnSpc>
          <a:defRPr lang="zh-CN" altLang="en-US" sz="2800" b="1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99"/>
      </a:accent1>
      <a:accent2>
        <a:srgbClr val="71BFA7"/>
      </a:accent2>
      <a:accent3>
        <a:srgbClr val="FFFFFF"/>
      </a:accent3>
      <a:accent4>
        <a:srgbClr val="000000"/>
      </a:accent4>
      <a:accent5>
        <a:srgbClr val="AACACA"/>
      </a:accent5>
      <a:accent6>
        <a:srgbClr val="66AD97"/>
      </a:accent6>
      <a:hlink>
        <a:srgbClr val="7889FB"/>
      </a:hlink>
      <a:folHlink>
        <a:srgbClr val="9900CC"/>
      </a:folHlink>
    </a:clrScheme>
    <a:fontScheme name="blank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  <a:txDef>
      <a:spPr bwMode="auto">
        <a:noFill/>
        <a:ln w="6350">
          <a:solidFill>
            <a:srgbClr val="6575EF"/>
          </a:solidFill>
          <a:miter lim="800000"/>
        </a:ln>
      </a:spPr>
      <a:bodyPr lIns="82421" tIns="41211" rIns="82421" bIns="41211">
        <a:spAutoFit/>
      </a:bodyPr>
      <a:lstStyle>
        <a:defPPr algn="r" defTabSz="824230" eaLnBrk="1" hangingPunct="1">
          <a:buFont typeface="Wingdings" panose="05000000000000000000" pitchFamily="2" charset="2"/>
          <a:buNone/>
          <a:defRPr b="1" dirty="0" smtClean="0">
            <a:latin typeface="微软雅黑" panose="020B0503020204020204" pitchFamily="34" charset="-122"/>
            <a:ea typeface="微软雅黑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9999"/>
        </a:accent1>
        <a:accent2>
          <a:srgbClr val="71BFA7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66AD97"/>
        </a:accent6>
        <a:hlink>
          <a:srgbClr val="7889FB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448</Words>
  <Application>Microsoft Office PowerPoint</Application>
  <PresentationFormat>宽屏</PresentationFormat>
  <Paragraphs>33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MS PGothic</vt:lpstr>
      <vt:lpstr>等线</vt:lpstr>
      <vt:lpstr>等线 Light</vt:lpstr>
      <vt:lpstr>黑体</vt:lpstr>
      <vt:lpstr>宋体</vt:lpstr>
      <vt:lpstr>微软雅黑</vt:lpstr>
      <vt:lpstr>幼圆</vt:lpstr>
      <vt:lpstr>Arial</vt:lpstr>
      <vt:lpstr>Calibri</vt:lpstr>
      <vt:lpstr>Wingdings</vt:lpstr>
      <vt:lpstr>Office 主题​​</vt:lpstr>
      <vt:lpstr>blank</vt:lpstr>
      <vt:lpstr>PowerPoint 演示文稿</vt:lpstr>
      <vt:lpstr>一、门诊二层药房预留区域现状</vt:lpstr>
      <vt:lpstr>一、门诊二层药房预留区域改造方案</vt:lpstr>
      <vt:lpstr>二、门诊四层康复科康复室现状</vt:lpstr>
      <vt:lpstr>二、门诊四层康复科康复室改造方案</vt:lpstr>
      <vt:lpstr>三、门诊四层东北侧传统疗法区域现状</vt:lpstr>
      <vt:lpstr>三、门诊四层东北侧传统疗法区域改造方案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FHK</cp:lastModifiedBy>
  <cp:revision>878</cp:revision>
  <dcterms:created xsi:type="dcterms:W3CDTF">2021-01-05T02:48:00Z</dcterms:created>
  <dcterms:modified xsi:type="dcterms:W3CDTF">2024-09-20T01:57:33Z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139D49265BD645898AAFF0271DFCA12E_13</vt:lpwstr>
  </property>
  <property fmtid="{D5CDD505-2E9C-101B-9397-08002B2CF9AE}" pid="3" name="KSOProductBuildVer">
    <vt:lpwstr>2052-12.1.0.17857</vt:lpwstr>
  </property>
</Properties>
</file>